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73" r:id="rId2"/>
    <p:sldId id="27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13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9B43B-34B7-FBB8-77CF-20FDA4208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EB51EA-0BDD-3DC2-A478-E105C37BAF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2689F-A6A7-7857-699D-BB000369C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2FF73-46FA-62FC-49C5-E885099DE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6D322-B104-0DD5-DED9-F673CA53B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00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8961F-5B88-7EB7-BF35-96306F11A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E9E8A4-1D25-52AA-FF8A-20709F142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F6C8A-DDBB-3922-7FA6-1F7F3AB5E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86601-2FA0-A179-745A-96D385604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C02DA-7DB7-5D3F-AE49-CF76D8607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4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458A0D-6058-5843-A52A-7F35A45F49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0B1FCF-25AD-962A-874D-B78C22C65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1A185-D46C-ADA7-0788-6E19FCC48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D484E-B6CB-3853-796E-1FC816318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D6A1A-6BF8-974C-D50C-C7828B03B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24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328E3-B486-E1F5-F639-5F7185EA5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DB352-B389-8921-9F22-276E8667D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95F22-77B8-939B-11EA-FA581947A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AED83-E9B5-3DBA-6437-992C8C029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220D2-B4CE-6ABF-6B6D-6B5D28916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20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9EB51-BF27-D766-EF51-E389883C0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AD3B68-2143-4ED6-5C13-253F224BE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EAD9F-C020-2D3B-E695-7CA59F1F2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357A7-4B55-AE7F-8D3D-BBD12BBBA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308BF-A90F-04CD-849C-E3049D25E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43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D2B92-1125-F0FD-B6C1-08AB52BBC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2DCDD-9E10-1D5C-FB1D-065C729260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A926A1-243F-3D2F-9615-2DA297D5F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6B2A15-451B-65AF-8291-AB858DF48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089A29-841B-4D15-67F0-9A542F0F4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64D50B-4217-0C0F-ABFD-FF9519FCF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21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9CFA1-1E08-6CD6-D5F3-F1B409CFC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F55D7-F43B-4885-D932-A97003E7A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FC21C9-50C6-C915-D863-D090FD0CA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E3482F-6466-1B82-6D92-771560040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618ED4-139B-32AE-A981-3E465ADF7E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587134-BA6E-5EA8-16D6-1481D2299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28DF79-D81A-F611-43F0-004CF8753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8A794B-10C5-2B59-027A-DA38E502B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9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495A3-2327-001D-D8A9-71510EE91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41D246-5E1D-02C6-AED0-223A20719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70E60F-EE98-B18C-9F8C-951275E7C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8D5F36-EF94-910B-85D9-B8ED154BC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5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136344-7FD4-A4AF-3C48-D5F4F5617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1A2811-EF91-6412-3527-3C992EB28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4B6F93-FE60-CA5A-F50D-0D655B776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1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F3CA1-65EE-92C2-3022-482F127A2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D4213-CE7F-A48A-343A-7E1E4DF0B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938E63-CE7D-928A-4DD1-9B44D33C9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5DB6C7-EF17-3DCD-161D-FC7AF57F6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A8B40-FC62-B7C5-17C6-BA4C188C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AD6A6-1D34-CB44-01F8-E0FA228D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011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DA416-3763-8803-2C6C-486910E08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DE0C86-6C8B-85EC-A7A7-497C837F48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00B071-C98F-0FC8-017C-A849EC1E2F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B17A46-7B9F-28AD-1F2A-18CA68069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4964F-88B7-CEEC-8BCB-C580CD6C7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7FA039-7E09-B13C-04C4-F33589F91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98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8FBEC7-DD46-3AD9-0485-A4E6935AC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1037A6-350C-D5B9-C11E-8A963ABF1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B64EC-D3BC-AEA7-89EB-106B354C19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35C60-44F8-FF33-91B4-77C7BBD77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ED00A-0167-253C-F335-DA958AF836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803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A942160-BE5F-6C55-2C90-3D6C376BB012}"/>
              </a:ext>
            </a:extLst>
          </p:cNvPr>
          <p:cNvSpPr/>
          <p:nvPr/>
        </p:nvSpPr>
        <p:spPr>
          <a:xfrm>
            <a:off x="214685" y="305820"/>
            <a:ext cx="8073631" cy="1434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fr-FR" sz="2600" b="1" u="sng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Exercice d’application:</a:t>
            </a:r>
          </a:p>
          <a:p>
            <a:pPr lvl="0" algn="ctr">
              <a:lnSpc>
                <a:spcPct val="115000"/>
              </a:lnSpc>
            </a:pPr>
            <a:r>
              <a:rPr lang="fr-FR" sz="2600" b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Comment déterminer au laboratoire la nature d’un glucide X?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B015B70-64CC-AFED-809D-7FAA8301688A}"/>
              </a:ext>
            </a:extLst>
          </p:cNvPr>
          <p:cNvCxnSpPr/>
          <p:nvPr/>
        </p:nvCxnSpPr>
        <p:spPr>
          <a:xfrm>
            <a:off x="3864333" y="2099145"/>
            <a:ext cx="141533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7CA5039-29D3-FE0B-989F-060332CA254E}"/>
              </a:ext>
            </a:extLst>
          </p:cNvPr>
          <p:cNvSpPr txBox="1"/>
          <p:nvPr/>
        </p:nvSpPr>
        <p:spPr>
          <a:xfrm>
            <a:off x="5279666" y="1713909"/>
            <a:ext cx="241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Coloration bleu foncé</a:t>
            </a:r>
          </a:p>
          <a:p>
            <a:r>
              <a:rPr lang="fr-FR" dirty="0">
                <a:solidFill>
                  <a:srgbClr val="0070C0"/>
                </a:solidFill>
              </a:rPr>
              <a:t>(résultat positif) 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CD092C8-7C89-940B-4633-D0CF40B9563B}"/>
              </a:ext>
            </a:extLst>
          </p:cNvPr>
          <p:cNvSpPr/>
          <p:nvPr/>
        </p:nvSpPr>
        <p:spPr>
          <a:xfrm>
            <a:off x="7085033" y="2075977"/>
            <a:ext cx="620202" cy="26109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7D97FF-954F-495B-9568-EE8D0853F1E7}"/>
              </a:ext>
            </a:extLst>
          </p:cNvPr>
          <p:cNvSpPr txBox="1"/>
          <p:nvPr/>
        </p:nvSpPr>
        <p:spPr>
          <a:xfrm>
            <a:off x="7903824" y="1775979"/>
            <a:ext cx="13461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Le glucide </a:t>
            </a:r>
          </a:p>
          <a:p>
            <a:r>
              <a:rPr lang="fr-FR" dirty="0">
                <a:solidFill>
                  <a:srgbClr val="0070C0"/>
                </a:solidFill>
              </a:rPr>
              <a:t>est </a:t>
            </a:r>
            <a:r>
              <a:rPr lang="fr-FR" b="1" dirty="0">
                <a:solidFill>
                  <a:srgbClr val="C00000"/>
                </a:solidFill>
              </a:rPr>
              <a:t>l’amidon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840097F-5EEB-CEE0-AB7E-F723C0D571A2}"/>
              </a:ext>
            </a:extLst>
          </p:cNvPr>
          <p:cNvCxnSpPr>
            <a:cxnSpLocks/>
          </p:cNvCxnSpPr>
          <p:nvPr/>
        </p:nvCxnSpPr>
        <p:spPr>
          <a:xfrm>
            <a:off x="3835817" y="2103382"/>
            <a:ext cx="1159566" cy="7619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BC1CFA2-D878-96E2-EAC4-18D9A3F220EF}"/>
              </a:ext>
            </a:extLst>
          </p:cNvPr>
          <p:cNvSpPr txBox="1"/>
          <p:nvPr/>
        </p:nvSpPr>
        <p:spPr>
          <a:xfrm>
            <a:off x="4995383" y="2607095"/>
            <a:ext cx="1863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résultat négatif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C60408E-28A0-2EC5-AEB0-2E723BE0B597}"/>
              </a:ext>
            </a:extLst>
          </p:cNvPr>
          <p:cNvCxnSpPr>
            <a:cxnSpLocks/>
          </p:cNvCxnSpPr>
          <p:nvPr/>
        </p:nvCxnSpPr>
        <p:spPr>
          <a:xfrm>
            <a:off x="6015799" y="2976427"/>
            <a:ext cx="0" cy="5709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97DE26E-A226-DA39-CDAE-5B17F2B5CAED}"/>
              </a:ext>
            </a:extLst>
          </p:cNvPr>
          <p:cNvSpPr txBox="1"/>
          <p:nvPr/>
        </p:nvSpPr>
        <p:spPr>
          <a:xfrm>
            <a:off x="5279666" y="3463370"/>
            <a:ext cx="1593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C000"/>
                </a:solidFill>
              </a:rPr>
              <a:t>Test de Fehling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DF6BADE-DF13-8A4E-A920-0C3EF41B88DD}"/>
              </a:ext>
            </a:extLst>
          </p:cNvPr>
          <p:cNvCxnSpPr>
            <a:cxnSpLocks/>
          </p:cNvCxnSpPr>
          <p:nvPr/>
        </p:nvCxnSpPr>
        <p:spPr>
          <a:xfrm flipH="1">
            <a:off x="5279666" y="3768329"/>
            <a:ext cx="325925" cy="4458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25DBE16-4656-83B2-FABC-3EC74C0804E6}"/>
              </a:ext>
            </a:extLst>
          </p:cNvPr>
          <p:cNvCxnSpPr>
            <a:cxnSpLocks/>
          </p:cNvCxnSpPr>
          <p:nvPr/>
        </p:nvCxnSpPr>
        <p:spPr>
          <a:xfrm>
            <a:off x="6790413" y="3799925"/>
            <a:ext cx="504220" cy="40767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225EBD9-B967-8956-07CD-5F8B1341F8B7}"/>
              </a:ext>
            </a:extLst>
          </p:cNvPr>
          <p:cNvSpPr txBox="1"/>
          <p:nvPr/>
        </p:nvSpPr>
        <p:spPr>
          <a:xfrm>
            <a:off x="4415600" y="4143229"/>
            <a:ext cx="2494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résultat positif</a:t>
            </a:r>
          </a:p>
          <a:p>
            <a:r>
              <a:rPr lang="fr-FR" dirty="0">
                <a:solidFill>
                  <a:srgbClr val="0070C0"/>
                </a:solidFill>
              </a:rPr>
              <a:t>Précipité rouge brique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3FA4E6F5-B26A-1559-0258-F47E1902B41E}"/>
              </a:ext>
            </a:extLst>
          </p:cNvPr>
          <p:cNvSpPr/>
          <p:nvPr/>
        </p:nvSpPr>
        <p:spPr>
          <a:xfrm>
            <a:off x="5265065" y="4739609"/>
            <a:ext cx="237238" cy="28629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02B577-2B96-0E81-2A0C-B274DAFB61FD}"/>
              </a:ext>
            </a:extLst>
          </p:cNvPr>
          <p:cNvSpPr txBox="1"/>
          <p:nvPr/>
        </p:nvSpPr>
        <p:spPr>
          <a:xfrm>
            <a:off x="7280989" y="5144091"/>
            <a:ext cx="1863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Le glucide est le </a:t>
            </a:r>
            <a:r>
              <a:rPr lang="fr-FR" b="1" dirty="0">
                <a:solidFill>
                  <a:srgbClr val="C00000"/>
                </a:solidFill>
              </a:rPr>
              <a:t>saccharose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384FB72-8C34-6724-9D28-E806FC5F7A1D}"/>
              </a:ext>
            </a:extLst>
          </p:cNvPr>
          <p:cNvSpPr txBox="1"/>
          <p:nvPr/>
        </p:nvSpPr>
        <p:spPr>
          <a:xfrm>
            <a:off x="7024183" y="4203015"/>
            <a:ext cx="1863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résultat négatif </a:t>
            </a:r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603BAA9E-1476-B555-2DE6-C96083F976FB}"/>
              </a:ext>
            </a:extLst>
          </p:cNvPr>
          <p:cNvSpPr/>
          <p:nvPr/>
        </p:nvSpPr>
        <p:spPr>
          <a:xfrm>
            <a:off x="7837069" y="4604429"/>
            <a:ext cx="237238" cy="28629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DFFE9B-FBC9-CBBC-2FF2-51E1684BFBD7}"/>
              </a:ext>
            </a:extLst>
          </p:cNvPr>
          <p:cNvSpPr txBox="1"/>
          <p:nvPr/>
        </p:nvSpPr>
        <p:spPr>
          <a:xfrm>
            <a:off x="4656188" y="5178300"/>
            <a:ext cx="2286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Le glucide est </a:t>
            </a:r>
            <a:r>
              <a:rPr lang="fr-FR" b="1" dirty="0">
                <a:solidFill>
                  <a:srgbClr val="C00000"/>
                </a:solidFill>
              </a:rPr>
              <a:t>un sucre réducteur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6EFE1E8-71E2-DFBE-5381-8CE5CD996299}"/>
              </a:ext>
            </a:extLst>
          </p:cNvPr>
          <p:cNvSpPr txBox="1"/>
          <p:nvPr/>
        </p:nvSpPr>
        <p:spPr>
          <a:xfrm>
            <a:off x="155026" y="3749174"/>
            <a:ext cx="3075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>
                <a:solidFill>
                  <a:srgbClr val="0070C0"/>
                </a:solidFill>
              </a:rPr>
              <a:t>Remarque</a:t>
            </a:r>
            <a:r>
              <a:rPr lang="fr-FR" dirty="0">
                <a:solidFill>
                  <a:srgbClr val="0070C0"/>
                </a:solidFill>
              </a:rPr>
              <a:t>:</a:t>
            </a:r>
          </a:p>
          <a:p>
            <a:pPr algn="ctr"/>
            <a:r>
              <a:rPr lang="fr-FR" dirty="0">
                <a:solidFill>
                  <a:srgbClr val="0070C0"/>
                </a:solidFill>
              </a:rPr>
              <a:t>Pour déterminer de quel sucre réducteur il s’agit on fait le </a:t>
            </a:r>
            <a:r>
              <a:rPr lang="fr-FR" b="1" dirty="0">
                <a:solidFill>
                  <a:srgbClr val="FFC000"/>
                </a:solidFill>
              </a:rPr>
              <a:t>« bandelette test »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89555E4-FEA0-5E66-0C06-77B9437F886B}"/>
              </a:ext>
            </a:extLst>
          </p:cNvPr>
          <p:cNvSpPr txBox="1"/>
          <p:nvPr/>
        </p:nvSpPr>
        <p:spPr>
          <a:xfrm>
            <a:off x="929810" y="1890208"/>
            <a:ext cx="2735934" cy="417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fr-FR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Je fais le </a:t>
            </a:r>
            <a:r>
              <a:rPr lang="fr-FR" sz="1800" b="1" dirty="0">
                <a:solidFill>
                  <a:srgbClr val="FFC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test à l’eau iodée </a:t>
            </a:r>
          </a:p>
        </p:txBody>
      </p:sp>
    </p:spTree>
    <p:extLst>
      <p:ext uri="{BB962C8B-B14F-4D97-AF65-F5344CB8AC3E}">
        <p14:creationId xmlns:p14="http://schemas.microsoft.com/office/powerpoint/2010/main" val="388339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10" grpId="0"/>
      <p:bldP spid="14" grpId="0"/>
      <p:bldP spid="21" grpId="0"/>
      <p:bldP spid="22" grpId="0" animBg="1"/>
      <p:bldP spid="23" grpId="0"/>
      <p:bldP spid="24" grpId="0"/>
      <p:bldP spid="25" grpId="0" animBg="1"/>
      <p:bldP spid="26" grpId="0"/>
      <p:bldP spid="27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A942160-BE5F-6C55-2C90-3D6C376BB012}"/>
              </a:ext>
            </a:extLst>
          </p:cNvPr>
          <p:cNvSpPr/>
          <p:nvPr/>
        </p:nvSpPr>
        <p:spPr>
          <a:xfrm>
            <a:off x="214685" y="305820"/>
            <a:ext cx="8073631" cy="144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fr-FR" sz="2600" b="1" u="sng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Exercice d’application:</a:t>
            </a:r>
          </a:p>
          <a:p>
            <a:pPr lvl="0" algn="ctr">
              <a:lnSpc>
                <a:spcPct val="115000"/>
              </a:lnSpc>
            </a:pPr>
            <a:r>
              <a:rPr lang="fr-FR" sz="2600" b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Comment déterminer au laboratoire la nature d’un protide Y?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B015B70-64CC-AFED-809D-7FAA8301688A}"/>
              </a:ext>
            </a:extLst>
          </p:cNvPr>
          <p:cNvCxnSpPr/>
          <p:nvPr/>
        </p:nvCxnSpPr>
        <p:spPr>
          <a:xfrm>
            <a:off x="3864333" y="2099145"/>
            <a:ext cx="141533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7CA5039-29D3-FE0B-989F-060332CA254E}"/>
              </a:ext>
            </a:extLst>
          </p:cNvPr>
          <p:cNvSpPr txBox="1"/>
          <p:nvPr/>
        </p:nvSpPr>
        <p:spPr>
          <a:xfrm>
            <a:off x="5265065" y="1858727"/>
            <a:ext cx="1657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résultat négatif 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CD092C8-7C89-940B-4633-D0CF40B9563B}"/>
              </a:ext>
            </a:extLst>
          </p:cNvPr>
          <p:cNvSpPr/>
          <p:nvPr/>
        </p:nvSpPr>
        <p:spPr>
          <a:xfrm>
            <a:off x="7041677" y="1959470"/>
            <a:ext cx="620202" cy="26109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7D97FF-954F-495B-9568-EE8D0853F1E7}"/>
              </a:ext>
            </a:extLst>
          </p:cNvPr>
          <p:cNvSpPr txBox="1"/>
          <p:nvPr/>
        </p:nvSpPr>
        <p:spPr>
          <a:xfrm>
            <a:off x="7705235" y="1775979"/>
            <a:ext cx="1358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Le protide Y </a:t>
            </a:r>
          </a:p>
          <a:p>
            <a:r>
              <a:rPr lang="fr-FR" dirty="0">
                <a:solidFill>
                  <a:srgbClr val="0070C0"/>
                </a:solidFill>
              </a:rPr>
              <a:t>est </a:t>
            </a:r>
            <a:r>
              <a:rPr lang="fr-FR" b="1" dirty="0">
                <a:solidFill>
                  <a:srgbClr val="C00000"/>
                </a:solidFill>
              </a:rPr>
              <a:t>un acide aminé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840097F-5EEB-CEE0-AB7E-F723C0D571A2}"/>
              </a:ext>
            </a:extLst>
          </p:cNvPr>
          <p:cNvCxnSpPr>
            <a:cxnSpLocks/>
          </p:cNvCxnSpPr>
          <p:nvPr/>
        </p:nvCxnSpPr>
        <p:spPr>
          <a:xfrm>
            <a:off x="3835817" y="2103382"/>
            <a:ext cx="1159566" cy="7619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BC1CFA2-D878-96E2-EAC4-18D9A3F220EF}"/>
              </a:ext>
            </a:extLst>
          </p:cNvPr>
          <p:cNvSpPr txBox="1"/>
          <p:nvPr/>
        </p:nvSpPr>
        <p:spPr>
          <a:xfrm>
            <a:off x="5042746" y="2646663"/>
            <a:ext cx="35830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résultat positif</a:t>
            </a:r>
          </a:p>
          <a:p>
            <a:r>
              <a:rPr lang="fr-FR">
                <a:solidFill>
                  <a:srgbClr val="0070C0"/>
                </a:solidFill>
              </a:rPr>
              <a:t>Apparition </a:t>
            </a:r>
            <a:r>
              <a:rPr lang="fr-FR" dirty="0">
                <a:solidFill>
                  <a:srgbClr val="0070C0"/>
                </a:solidFill>
              </a:rPr>
              <a:t>d’une coloration violette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C60408E-28A0-2EC5-AEB0-2E723BE0B597}"/>
              </a:ext>
            </a:extLst>
          </p:cNvPr>
          <p:cNvCxnSpPr>
            <a:cxnSpLocks/>
          </p:cNvCxnSpPr>
          <p:nvPr/>
        </p:nvCxnSpPr>
        <p:spPr>
          <a:xfrm>
            <a:off x="6015799" y="2976427"/>
            <a:ext cx="0" cy="5709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97DE26E-A226-DA39-CDAE-5B17F2B5CAED}"/>
              </a:ext>
            </a:extLst>
          </p:cNvPr>
          <p:cNvSpPr txBox="1"/>
          <p:nvPr/>
        </p:nvSpPr>
        <p:spPr>
          <a:xfrm>
            <a:off x="5079437" y="3496622"/>
            <a:ext cx="22723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Le protide Y </a:t>
            </a:r>
          </a:p>
          <a:p>
            <a:r>
              <a:rPr lang="fr-FR" dirty="0">
                <a:solidFill>
                  <a:srgbClr val="0070C0"/>
                </a:solidFill>
              </a:rPr>
              <a:t>est </a:t>
            </a:r>
            <a:r>
              <a:rPr lang="fr-FR" b="1" dirty="0">
                <a:solidFill>
                  <a:srgbClr val="C00000"/>
                </a:solidFill>
              </a:rPr>
              <a:t>une protéine ou un polypeptide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02B577-2B96-0E81-2A0C-B274DAFB61FD}"/>
              </a:ext>
            </a:extLst>
          </p:cNvPr>
          <p:cNvSpPr txBox="1"/>
          <p:nvPr/>
        </p:nvSpPr>
        <p:spPr>
          <a:xfrm>
            <a:off x="7200379" y="6211669"/>
            <a:ext cx="1863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Le protide est un </a:t>
            </a:r>
            <a:r>
              <a:rPr lang="fr-FR" b="1" dirty="0">
                <a:solidFill>
                  <a:srgbClr val="C00000"/>
                </a:solidFill>
              </a:rPr>
              <a:t>polypeptide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DFFE9B-FBC9-CBBC-2FF2-51E1684BFBD7}"/>
              </a:ext>
            </a:extLst>
          </p:cNvPr>
          <p:cNvSpPr txBox="1"/>
          <p:nvPr/>
        </p:nvSpPr>
        <p:spPr>
          <a:xfrm>
            <a:off x="1914754" y="6067432"/>
            <a:ext cx="2286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Le protide Y est </a:t>
            </a:r>
            <a:r>
              <a:rPr lang="fr-FR" b="1" dirty="0">
                <a:solidFill>
                  <a:srgbClr val="C00000"/>
                </a:solidFill>
              </a:rPr>
              <a:t>une protéine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89555E4-FEA0-5E66-0C06-77B9437F886B}"/>
              </a:ext>
            </a:extLst>
          </p:cNvPr>
          <p:cNvSpPr txBox="1"/>
          <p:nvPr/>
        </p:nvSpPr>
        <p:spPr>
          <a:xfrm>
            <a:off x="929810" y="1890208"/>
            <a:ext cx="2735934" cy="417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fr-FR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Je fais le </a:t>
            </a:r>
            <a:r>
              <a:rPr lang="fr-FR" sz="1800" b="1" dirty="0">
                <a:solidFill>
                  <a:srgbClr val="FFC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test </a:t>
            </a:r>
            <a:r>
              <a:rPr lang="fr-FR" b="1" dirty="0">
                <a:solidFill>
                  <a:srgbClr val="FFC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 Biuret</a:t>
            </a:r>
            <a:r>
              <a:rPr lang="fr-FR" sz="1800" b="1" dirty="0">
                <a:solidFill>
                  <a:srgbClr val="FFC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7B1F910-A54B-8CA8-F06C-7977DCB616D0}"/>
              </a:ext>
            </a:extLst>
          </p:cNvPr>
          <p:cNvCxnSpPr>
            <a:cxnSpLocks/>
          </p:cNvCxnSpPr>
          <p:nvPr/>
        </p:nvCxnSpPr>
        <p:spPr>
          <a:xfrm>
            <a:off x="6087440" y="4419952"/>
            <a:ext cx="0" cy="5709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B0B61C9-8741-68EF-482A-252DC6E6AC58}"/>
              </a:ext>
            </a:extLst>
          </p:cNvPr>
          <p:cNvSpPr txBox="1"/>
          <p:nvPr/>
        </p:nvSpPr>
        <p:spPr>
          <a:xfrm>
            <a:off x="5526761" y="4815944"/>
            <a:ext cx="2735934" cy="417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fr-FR" sz="20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>
                <a:solidFill>
                  <a:srgbClr val="FFC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Je chauffe</a:t>
            </a:r>
            <a:r>
              <a:rPr lang="fr-FR" sz="1800" b="1" dirty="0">
                <a:solidFill>
                  <a:srgbClr val="FFC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692C3B6-F568-E7F1-91CC-7378209534AE}"/>
              </a:ext>
            </a:extLst>
          </p:cNvPr>
          <p:cNvCxnSpPr>
            <a:cxnSpLocks/>
          </p:cNvCxnSpPr>
          <p:nvPr/>
        </p:nvCxnSpPr>
        <p:spPr>
          <a:xfrm flipH="1">
            <a:off x="4995383" y="5244213"/>
            <a:ext cx="804542" cy="4821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6381EF6-67A9-5B7A-6EC1-8789D94966CE}"/>
              </a:ext>
            </a:extLst>
          </p:cNvPr>
          <p:cNvCxnSpPr>
            <a:cxnSpLocks/>
          </p:cNvCxnSpPr>
          <p:nvPr/>
        </p:nvCxnSpPr>
        <p:spPr>
          <a:xfrm>
            <a:off x="6762832" y="5163033"/>
            <a:ext cx="942403" cy="50923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2BDD55C-6620-D6D0-65EA-CF6D41CB5853}"/>
              </a:ext>
            </a:extLst>
          </p:cNvPr>
          <p:cNvSpPr txBox="1"/>
          <p:nvPr/>
        </p:nvSpPr>
        <p:spPr>
          <a:xfrm>
            <a:off x="3895154" y="5736732"/>
            <a:ext cx="13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Coagulation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E68D86A-EF96-22FF-6240-B6679D1B1BED}"/>
              </a:ext>
            </a:extLst>
          </p:cNvPr>
          <p:cNvSpPr txBox="1"/>
          <p:nvPr/>
        </p:nvSpPr>
        <p:spPr>
          <a:xfrm>
            <a:off x="7229246" y="5736732"/>
            <a:ext cx="1935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Pas de coagulation</a:t>
            </a:r>
          </a:p>
        </p:txBody>
      </p:sp>
      <p:sp>
        <p:nvSpPr>
          <p:cNvPr id="30" name="Arrow: Left 29">
            <a:extLst>
              <a:ext uri="{FF2B5EF4-FFF2-40B4-BE49-F238E27FC236}">
                <a16:creationId xmlns:a16="http://schemas.microsoft.com/office/drawing/2014/main" id="{D9DAF1F7-1763-2488-456F-5629239F9DA7}"/>
              </a:ext>
            </a:extLst>
          </p:cNvPr>
          <p:cNvSpPr/>
          <p:nvPr/>
        </p:nvSpPr>
        <p:spPr>
          <a:xfrm>
            <a:off x="4037744" y="6211669"/>
            <a:ext cx="534255" cy="225095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16178876-DBBA-7A46-E883-588FE5F8975D}"/>
              </a:ext>
            </a:extLst>
          </p:cNvPr>
          <p:cNvSpPr/>
          <p:nvPr/>
        </p:nvSpPr>
        <p:spPr>
          <a:xfrm>
            <a:off x="8013843" y="6067432"/>
            <a:ext cx="239466" cy="22509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84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10" grpId="0"/>
      <p:bldP spid="14" grpId="0"/>
      <p:bldP spid="23" grpId="0"/>
      <p:bldP spid="26" grpId="0"/>
      <p:bldP spid="29" grpId="0"/>
      <p:bldP spid="9" grpId="0"/>
      <p:bldP spid="20" grpId="0"/>
      <p:bldP spid="28" grpId="0"/>
      <p:bldP spid="30" grpId="0" animBg="1"/>
      <p:bldP spid="3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</TotalTime>
  <Words>134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160</cp:revision>
  <dcterms:created xsi:type="dcterms:W3CDTF">2020-09-02T05:21:19Z</dcterms:created>
  <dcterms:modified xsi:type="dcterms:W3CDTF">2024-10-18T12:48:14Z</dcterms:modified>
</cp:coreProperties>
</file>